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64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900" autoAdjust="0"/>
  </p:normalViewPr>
  <p:slideViewPr>
    <p:cSldViewPr snapToGrid="0">
      <p:cViewPr varScale="1">
        <p:scale>
          <a:sx n="77" d="100"/>
          <a:sy n="77" d="100"/>
        </p:scale>
        <p:origin x="24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D6B7-5B3E-4F0E-BAF6-DDD72BB54808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3B3CA4-C8B4-4A92-9E45-2B7DAAE0F2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007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altLang="zh-CN" dirty="0"/>
              <a:t>Notre Dame de Paris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B3CA4-C8B4-4A92-9E45-2B7DAAE0F21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462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B3CA4-C8B4-4A92-9E45-2B7DAAE0F21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72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98165-CD83-25E6-70C4-B559513F4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958E60-0E34-E198-72C0-E6269CB274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659D8-DFC5-E18E-A29D-EF8A38C73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2DBFA-623B-6AE8-7CA0-61F05DBA1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29271-BB97-E996-D4FE-94A94061A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196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B158C-4582-EA14-069B-4CFFBF031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8BBCC7-6EF2-EDEF-FD7C-75EBD5757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7FD9D-CBD6-E2DC-0AB9-9DC78815E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0274E-3930-4427-71EC-4FC6A5792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F79AD-2892-621F-F9B3-99A90C2EC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53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D87D63-336E-A470-3A83-EE80CF0B4A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18DEA-EAE5-7CDD-287A-6CEA07B1A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F7FB2-950D-8316-02F9-C2430D58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8BBF7-8331-4A2E-4450-DEFCD4010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B188A-ADB8-410D-8D99-D51606A1D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952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C4983-607C-08B4-41FF-269453E04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20B51-4F60-C840-62A3-D4DB3B3FEF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39C43-E1B4-BC11-022D-CF6B8A6B5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45BE8-8F64-685D-22D3-34AB4F20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E70A9-D9EA-ED0D-E8A3-AFBF12D5C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423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DEC2-BF92-EE9F-891C-576B70B23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DF9CE-EDC0-9673-BF6E-37DD69A85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929B4-A212-6281-B52F-A0D880D5C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7DAAB-3CD5-9AE3-A8F7-461F30C46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29805-1A51-FE68-50DC-AF210C459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53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C2AF-69DE-616A-FF6D-1D6AD5B3C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B37C2-9C3A-D154-206A-384F45461E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2695D1-DF16-2766-39AF-478D3B9A1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AB785-C181-16FD-501B-35F972A34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D9CF0-539A-D8FD-A48E-48A4808F0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8BB36C-C306-AA8A-1D15-710579C0B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917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DEC2F-5B5E-3889-A960-71BCD2CBA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F3546-27E8-5CD7-E0C5-B635387D0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95CC78-9087-C76A-8EC5-C6F20D095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372AF5-B2F0-6917-EA72-5BF147F1A1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3624C0-B202-8D48-F58B-07D3E6461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E3ED5E-0F74-35E3-F1B5-65183E962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F1CF4C-3B66-7B92-E6AA-2F6917A60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44EC59-CA3D-6759-2690-2B0933E44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719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3EB8-5FB1-2502-A011-90197A2CE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715374-64C0-D3CA-8233-11AC392B0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FA826C-E285-BBB3-5342-3673B07E8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AFA24E-08DE-B6CC-F9CC-B43CE5B64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3265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8EA98B-05B8-E450-6296-671D30DF5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425CA2-5E16-4347-E28A-68B3FC46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E9022-9B3C-1B7D-3C87-18799C00F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320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4BBA-C00E-3DB4-9F62-389E34851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ACB63-D0B2-E7C6-04EE-40AE54254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28F7D-0C3B-98FB-BE0F-6BE61F8ABB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BB5A82-0C59-80FF-CCB0-D5677E201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0A246-DC13-2F1A-FA79-AF788A6B9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49BA99-71E7-28AD-B370-99CDC85F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98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7F604-EED6-8253-5898-3F7CC4201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3D7DF-B9BD-8AD8-0895-72D13DAAB0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11264-F136-C1C5-868B-17D8750D2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4525C-708A-6EC1-FAA7-246B7F76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76CFC-8121-BC89-3029-AFE539061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2A54D2-2DCB-1A2C-4233-1F67EA4D8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131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94CF4A-C03C-08E2-E999-11C59F36A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E7796-3673-ED22-40E6-346756275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5B8C2-FF6B-C8C2-3756-86C2CA6842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E8A246-27E5-46B6-BA6B-0556271905D2}" type="datetimeFigureOut">
              <a:rPr lang="zh-CN" altLang="en-US" smtClean="0"/>
              <a:t>2024/3/14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49BF1-2326-6FFC-7589-82C13754D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68FC8-3C70-3F4D-E249-0173697C09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A560A6-A565-4F24-B51F-3652A8C06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731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B48B1D-5F35-6C01-3124-70686EB7B1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altLang="zh-CN" sz="4800" b="1">
                <a:solidFill>
                  <a:srgbClr val="FFFFFF"/>
                </a:solidFill>
                <a:latin typeface="Abadi" panose="020F0502020204030204" pitchFamily="34" charset="0"/>
              </a:rPr>
              <a:t>Research on 3D Reconstruction</a:t>
            </a:r>
            <a:br>
              <a:rPr lang="en-US" altLang="zh-CN" sz="4800" b="1">
                <a:solidFill>
                  <a:srgbClr val="FFFFFF"/>
                </a:solidFill>
                <a:latin typeface="Abadi" panose="020F0502020204030204" pitchFamily="34" charset="0"/>
              </a:rPr>
            </a:br>
            <a:r>
              <a:rPr lang="en-US" altLang="zh-CN" sz="4800" b="1">
                <a:solidFill>
                  <a:srgbClr val="FFFFFF"/>
                </a:solidFill>
                <a:latin typeface="Abadi" panose="020F0502020204030204" pitchFamily="34" charset="0"/>
              </a:rPr>
              <a:t>Based on Optimized DUSt3R </a:t>
            </a:r>
            <a:br>
              <a:rPr lang="en-US" altLang="zh-CN" sz="4800" b="1">
                <a:solidFill>
                  <a:srgbClr val="FFFFFF"/>
                </a:solidFill>
                <a:latin typeface="Abadi" panose="020F0502020204030204" pitchFamily="34" charset="0"/>
              </a:rPr>
            </a:br>
            <a:r>
              <a:rPr lang="en-US" altLang="zh-CN" sz="4800" b="1">
                <a:solidFill>
                  <a:srgbClr val="FFFFFF"/>
                </a:solidFill>
                <a:latin typeface="Abadi" panose="020F0502020204030204" pitchFamily="34" charset="0"/>
              </a:rPr>
              <a:t>in Civil Infrastructure</a:t>
            </a:r>
            <a:endParaRPr lang="zh-CN" altLang="en-US" sz="4800" b="1">
              <a:solidFill>
                <a:srgbClr val="FFFFFF"/>
              </a:solidFill>
              <a:latin typeface="Abad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D17AC-DD52-3EC3-E005-6DE809A54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 altLang="zh-CN" dirty="0" err="1">
                <a:latin typeface="Abadi" panose="020F0502020204030204" pitchFamily="34" charset="0"/>
              </a:rPr>
              <a:t>Yingxue</a:t>
            </a:r>
            <a:r>
              <a:rPr lang="en-US" altLang="zh-CN" dirty="0">
                <a:latin typeface="Abadi" panose="020F0502020204030204" pitchFamily="34" charset="0"/>
              </a:rPr>
              <a:t> Zhang</a:t>
            </a:r>
          </a:p>
          <a:p>
            <a:pPr algn="l"/>
            <a:r>
              <a:rPr lang="en-US" altLang="zh-CN" dirty="0">
                <a:latin typeface="Abadi" panose="020F0502020204030204" pitchFamily="34" charset="0"/>
              </a:rPr>
              <a:t>Supervisors:     Ling Li        </a:t>
            </a:r>
            <a:r>
              <a:rPr lang="en-US" altLang="zh-CN" dirty="0" err="1">
                <a:latin typeface="Abadi" panose="020F0502020204030204" pitchFamily="34" charset="0"/>
              </a:rPr>
              <a:t>Senjian</a:t>
            </a:r>
            <a:r>
              <a:rPr lang="en-US" altLang="zh-CN" dirty="0">
                <a:latin typeface="Abadi" panose="020F0502020204030204" pitchFamily="34" charset="0"/>
              </a:rPr>
              <a:t> An</a:t>
            </a:r>
          </a:p>
          <a:p>
            <a:pPr algn="l"/>
            <a:r>
              <a:rPr lang="en-US" altLang="zh-CN" dirty="0">
                <a:latin typeface="Abadi" panose="020F0502020204030204" pitchFamily="34" charset="0"/>
              </a:rPr>
              <a:t>14/03/2024</a:t>
            </a:r>
            <a:endParaRPr lang="zh-CN" altLang="en-US" dirty="0">
              <a:latin typeface="Abad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617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33B91-3ACE-D46E-27AC-2F6392C5D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02" y="335131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latin typeface="Abadi" panose="020B0604020104020204" pitchFamily="34" charset="0"/>
              </a:rPr>
              <a:t>3D Reconstruction in Civil Infrastructure - Importance</a:t>
            </a:r>
            <a:endParaRPr lang="zh-CN" altLang="en-US" sz="3600" b="1" dirty="0">
              <a:latin typeface="Abadi" panose="020B06040201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18885B-163B-87A8-388F-216AFE67268A}"/>
              </a:ext>
            </a:extLst>
          </p:cNvPr>
          <p:cNvSpPr txBox="1"/>
          <p:nvPr/>
        </p:nvSpPr>
        <p:spPr>
          <a:xfrm>
            <a:off x="0" y="4914775"/>
            <a:ext cx="32158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Abadi" panose="020B0604020104020204" pitchFamily="34" charset="0"/>
              </a:rPr>
              <a:t>Support renovation design or reconstruction conveniently</a:t>
            </a:r>
            <a:endParaRPr lang="zh-CN" altLang="en-US" b="1" dirty="0">
              <a:latin typeface="Abadi" panose="020B06040201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1A8D18-7939-6D85-E1DA-710FD5EB687A}"/>
              </a:ext>
            </a:extLst>
          </p:cNvPr>
          <p:cNvSpPr txBox="1"/>
          <p:nvPr/>
        </p:nvSpPr>
        <p:spPr>
          <a:xfrm>
            <a:off x="193709" y="4140499"/>
            <a:ext cx="30908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Abadi" panose="020B0604020104020204" pitchFamily="34" charset="0"/>
              </a:rPr>
              <a:t>Source: https://www.glocomp.com/restoring-notre-dame-de-paris-todays-technology-breathes-new-life-to-a-beloved-landmark/</a:t>
            </a:r>
            <a:endParaRPr lang="zh-CN" altLang="en-US" sz="1000" dirty="0">
              <a:latin typeface="Abadi" panose="020B06040201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1A8D18-7939-6D85-E1DA-710FD5EB687A}"/>
              </a:ext>
            </a:extLst>
          </p:cNvPr>
          <p:cNvSpPr txBox="1"/>
          <p:nvPr/>
        </p:nvSpPr>
        <p:spPr>
          <a:xfrm>
            <a:off x="3215811" y="4117463"/>
            <a:ext cx="29533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Abadi" panose="020B0604020104020204" pitchFamily="34" charset="0"/>
              </a:rPr>
              <a:t>Source: https://www.afl.com.au/news/155794/new-perth-stadiums-progress-in-pictures</a:t>
            </a:r>
            <a:endParaRPr lang="zh-CN" altLang="en-US" sz="1000" dirty="0">
              <a:latin typeface="Abadi" panose="020B0604020104020204" pitchFamily="34" charset="0"/>
            </a:endParaRPr>
          </a:p>
        </p:txBody>
      </p:sp>
      <p:pic>
        <p:nvPicPr>
          <p:cNvPr id="2050" name="Picture 2" descr="New Perth Stadium's progress in pictures">
            <a:extLst>
              <a:ext uri="{FF2B5EF4-FFF2-40B4-BE49-F238E27FC236}">
                <a16:creationId xmlns:a16="http://schemas.microsoft.com/office/drawing/2014/main" id="{D0A1E594-A673-01F0-A7E5-8ED535712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6907" y="2173242"/>
            <a:ext cx="2953309" cy="196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18885B-163B-87A8-388F-216AFE67268A}"/>
              </a:ext>
            </a:extLst>
          </p:cNvPr>
          <p:cNvSpPr txBox="1"/>
          <p:nvPr/>
        </p:nvSpPr>
        <p:spPr>
          <a:xfrm>
            <a:off x="3289322" y="4914775"/>
            <a:ext cx="2920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0D0D0D"/>
                </a:solidFill>
                <a:effectLst/>
                <a:latin typeface="Abadi" panose="020B0604020104020204" pitchFamily="34" charset="0"/>
              </a:rPr>
              <a:t>Monitor construction progress remotely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1A8D18-7939-6D85-E1DA-710FD5EB687A}"/>
              </a:ext>
            </a:extLst>
          </p:cNvPr>
          <p:cNvSpPr txBox="1"/>
          <p:nvPr/>
        </p:nvSpPr>
        <p:spPr>
          <a:xfrm>
            <a:off x="6192594" y="4174548"/>
            <a:ext cx="27924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Abadi" panose="020B0604020104020204" pitchFamily="34" charset="0"/>
              </a:rPr>
              <a:t>Source: https://www.youtube.com/watch?v=8gCmm6JECXE</a:t>
            </a:r>
            <a:endParaRPr lang="zh-CN" altLang="en-US" sz="1000" dirty="0">
              <a:latin typeface="Abadi" panose="020B0604020104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0BC14FB-5E8F-F55B-FFF3-2275D31D7460}"/>
              </a:ext>
            </a:extLst>
          </p:cNvPr>
          <p:cNvGrpSpPr/>
          <p:nvPr/>
        </p:nvGrpSpPr>
        <p:grpSpPr>
          <a:xfrm>
            <a:off x="6237357" y="2164590"/>
            <a:ext cx="2753781" cy="1969958"/>
            <a:chOff x="6385594" y="1690688"/>
            <a:chExt cx="4603551" cy="438011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5DA8F86-848A-284C-EDD1-751B6B7FF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85594" y="1690688"/>
              <a:ext cx="2932884" cy="438011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85C8089-D626-F5B2-7F19-18B2D1A71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31579" y="1690688"/>
              <a:ext cx="1647340" cy="28256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CAF138A-65D8-BB40-D8FD-7D75ABA15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41805" y="4538615"/>
              <a:ext cx="1647340" cy="1532190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40428D2-A95F-91C5-85AC-50A83393CA2F}"/>
              </a:ext>
            </a:extLst>
          </p:cNvPr>
          <p:cNvSpPr txBox="1"/>
          <p:nvPr/>
        </p:nvSpPr>
        <p:spPr>
          <a:xfrm>
            <a:off x="262502" y="1564030"/>
            <a:ext cx="7653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D0D0D"/>
                </a:solidFill>
                <a:latin typeface="Abadi" panose="020B0604020104020204" pitchFamily="34" charset="0"/>
              </a:rPr>
              <a:t>R</a:t>
            </a:r>
            <a:r>
              <a:rPr lang="en-US" altLang="zh-CN" b="1" i="0" dirty="0">
                <a:solidFill>
                  <a:srgbClr val="0D0D0D"/>
                </a:solidFill>
                <a:effectLst/>
                <a:latin typeface="Abadi" panose="020B0604020104020204" pitchFamily="34" charset="0"/>
              </a:rPr>
              <a:t>apidly </a:t>
            </a:r>
            <a:r>
              <a:rPr lang="en-US" altLang="zh-CN" b="1" dirty="0">
                <a:solidFill>
                  <a:srgbClr val="0D0D0D"/>
                </a:solidFill>
                <a:latin typeface="Abadi" panose="020B0604020104020204" pitchFamily="34" charset="0"/>
              </a:rPr>
              <a:t>p</a:t>
            </a:r>
            <a:r>
              <a:rPr lang="en-US" altLang="zh-CN" b="1" i="0" dirty="0">
                <a:solidFill>
                  <a:srgbClr val="0D0D0D"/>
                </a:solidFill>
                <a:effectLst/>
                <a:latin typeface="Abadi" panose="020B0604020104020204" pitchFamily="34" charset="0"/>
              </a:rPr>
              <a:t>roviding 3D Models (</a:t>
            </a:r>
            <a:r>
              <a:rPr lang="en-US" altLang="zh-CN" dirty="0">
                <a:solidFill>
                  <a:srgbClr val="0D0D0D"/>
                </a:solidFill>
                <a:latin typeface="Abadi" panose="020B0604020104020204" pitchFamily="34" charset="0"/>
              </a:rPr>
              <a:t>f</a:t>
            </a:r>
            <a:r>
              <a:rPr lang="en-US" altLang="zh-CN" b="0" i="0" dirty="0">
                <a:solidFill>
                  <a:srgbClr val="0D0D0D"/>
                </a:solidFill>
                <a:effectLst/>
                <a:latin typeface="Abadi" panose="020B0604020104020204" pitchFamily="34" charset="0"/>
              </a:rPr>
              <a:t>or existing civil infrastructure</a:t>
            </a:r>
            <a:r>
              <a:rPr lang="en-US" altLang="zh-CN" b="1" i="0" dirty="0">
                <a:solidFill>
                  <a:srgbClr val="0D0D0D"/>
                </a:solidFill>
                <a:effectLst/>
                <a:latin typeface="Abadi" panose="020B0604020104020204" pitchFamily="34" charset="0"/>
              </a:rPr>
              <a:t>)</a:t>
            </a:r>
            <a:r>
              <a:rPr lang="en-US" altLang="zh-CN" b="1" dirty="0">
                <a:solidFill>
                  <a:srgbClr val="0D0D0D"/>
                </a:solidFill>
                <a:latin typeface="Abadi" panose="020B0604020104020204" pitchFamily="34" charset="0"/>
              </a:rPr>
              <a:t> </a:t>
            </a:r>
            <a:r>
              <a:rPr lang="en-US" altLang="zh-CN" b="1" i="0" dirty="0">
                <a:solidFill>
                  <a:srgbClr val="0D0D0D"/>
                </a:solidFill>
                <a:effectLst/>
                <a:latin typeface="Abadi" panose="020B0604020104020204" pitchFamily="34" charset="0"/>
              </a:rPr>
              <a:t>can: </a:t>
            </a:r>
            <a:endParaRPr lang="zh-CN" altLang="en-US" dirty="0">
              <a:latin typeface="Abadi" panose="020B0604020104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18885B-163B-87A8-388F-216AFE67268A}"/>
              </a:ext>
            </a:extLst>
          </p:cNvPr>
          <p:cNvSpPr txBox="1"/>
          <p:nvPr/>
        </p:nvSpPr>
        <p:spPr>
          <a:xfrm>
            <a:off x="6237357" y="4914775"/>
            <a:ext cx="27476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0D0D0D"/>
                </a:solidFill>
                <a:effectLst/>
                <a:latin typeface="Abadi" panose="020B0604020104020204" pitchFamily="34" charset="0"/>
              </a:rPr>
              <a:t>Regular inspection in dangerous areas such as high altitudes or underground</a:t>
            </a:r>
          </a:p>
        </p:txBody>
      </p:sp>
      <p:pic>
        <p:nvPicPr>
          <p:cNvPr id="1028" name="Picture 4" descr="Restoring Notre-Dame de Paris: today's technology breathes new life to a  beloved landmark - Glocomp Systems">
            <a:extLst>
              <a:ext uri="{FF2B5EF4-FFF2-40B4-BE49-F238E27FC236}">
                <a16:creationId xmlns:a16="http://schemas.microsoft.com/office/drawing/2014/main" id="{08E90767-A088-1263-EC06-C5F193016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502" y="2164590"/>
            <a:ext cx="2953309" cy="196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utoShape 6" descr="快速了解各种三维数字沙盘- 知乎">
            <a:extLst>
              <a:ext uri="{FF2B5EF4-FFF2-40B4-BE49-F238E27FC236}">
                <a16:creationId xmlns:a16="http://schemas.microsoft.com/office/drawing/2014/main" id="{0C082446-1611-A1B4-8D7E-9CA364BF66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33325" y="362576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badi" panose="020B0604020104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A3CB6B6-73A7-CCB1-BF82-4D02B53D49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20708" y="2181894"/>
            <a:ext cx="2972470" cy="195265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A87B80D-7357-8D0E-BEDF-B3DFD0E14B5C}"/>
              </a:ext>
            </a:extLst>
          </p:cNvPr>
          <p:cNvSpPr txBox="1"/>
          <p:nvPr/>
        </p:nvSpPr>
        <p:spPr>
          <a:xfrm>
            <a:off x="9020708" y="4205326"/>
            <a:ext cx="29434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latin typeface="Abadi" panose="020B0604020104020204" pitchFamily="34" charset="0"/>
              </a:rPr>
              <a:t>Source: https://zhuanlan.zhihu.com/p/455356795</a:t>
            </a:r>
            <a:endParaRPr lang="zh-CN" altLang="en-US" sz="1000" dirty="0">
              <a:latin typeface="Abadi" panose="020B06040201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917FAF-2237-C976-01F4-7EAAC4096E33}"/>
              </a:ext>
            </a:extLst>
          </p:cNvPr>
          <p:cNvSpPr txBox="1"/>
          <p:nvPr/>
        </p:nvSpPr>
        <p:spPr>
          <a:xfrm>
            <a:off x="9026334" y="4914775"/>
            <a:ext cx="298023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0D0D0D"/>
                </a:solidFill>
                <a:effectLst/>
                <a:latin typeface="Abadi" panose="020B0604020104020204" pitchFamily="34" charset="0"/>
              </a:rPr>
              <a:t>Discuss and solve problems intuitively to ensure efficient communication with stakeholders</a:t>
            </a:r>
          </a:p>
        </p:txBody>
      </p:sp>
    </p:spTree>
    <p:extLst>
      <p:ext uri="{BB962C8B-B14F-4D97-AF65-F5344CB8AC3E}">
        <p14:creationId xmlns:p14="http://schemas.microsoft.com/office/powerpoint/2010/main" val="4109823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77A47-CDC0-9053-E351-81906B189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36" y="383104"/>
            <a:ext cx="10515600" cy="1325563"/>
          </a:xfrm>
        </p:spPr>
        <p:txBody>
          <a:bodyPr>
            <a:normAutofit/>
          </a:bodyPr>
          <a:lstStyle/>
          <a:p>
            <a:r>
              <a:rPr lang="en-AU" altLang="zh-CN" sz="3600" b="1" dirty="0">
                <a:latin typeface="Abadi" panose="020B0604020104020204" pitchFamily="34" charset="0"/>
              </a:rPr>
              <a:t>DUSt3R</a:t>
            </a:r>
            <a:endParaRPr lang="zh-CN" altLang="en-US" sz="3600" b="1" dirty="0">
              <a:latin typeface="Abadi" panose="020B06040201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83B45D-FFB5-5044-563F-257BDDD7113C}"/>
              </a:ext>
            </a:extLst>
          </p:cNvPr>
          <p:cNvSpPr txBox="1"/>
          <p:nvPr/>
        </p:nvSpPr>
        <p:spPr>
          <a:xfrm>
            <a:off x="440993" y="1581893"/>
            <a:ext cx="41636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Abadi" panose="020B0604020104020204" pitchFamily="34" charset="0"/>
              </a:rPr>
              <a:t>Estimate the camera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Abadi" panose="020B0604020104020204" pitchFamily="34" charset="0"/>
              </a:rPr>
              <a:t>Triangulate corresponding pixels in 3D space (including camera calibration and viewpoint poses)</a:t>
            </a:r>
          </a:p>
          <a:p>
            <a:r>
              <a:rPr lang="en-US" altLang="zh-CN" b="1" i="0" dirty="0">
                <a:solidFill>
                  <a:srgbClr val="282828"/>
                </a:solidFill>
                <a:effectLst/>
                <a:latin typeface="Abadi" panose="020B0604020104020204" pitchFamily="34" charset="0"/>
              </a:rPr>
              <a:t>These two are needed in all </a:t>
            </a:r>
            <a:r>
              <a:rPr lang="en-AU" altLang="zh-CN" b="1" i="0" dirty="0">
                <a:solidFill>
                  <a:srgbClr val="282828"/>
                </a:solidFill>
                <a:effectLst/>
                <a:latin typeface="Abadi" panose="020B0604020104020204" pitchFamily="34" charset="0"/>
              </a:rPr>
              <a:t>Multi-view stereo reconstruction(</a:t>
            </a:r>
            <a:r>
              <a:rPr lang="en-US" altLang="zh-CN" b="1" i="0" dirty="0">
                <a:solidFill>
                  <a:srgbClr val="282828"/>
                </a:solidFill>
                <a:effectLst/>
                <a:latin typeface="Abadi" panose="020B0604020104020204" pitchFamily="34" charset="0"/>
              </a:rPr>
              <a:t>MVS) algorithms for best performance. </a:t>
            </a:r>
            <a:endParaRPr lang="zh-CN" altLang="en-US" dirty="0">
              <a:latin typeface="Abadi" panose="020B06040201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932DFE-9CA8-3EE5-EE2E-947CFF8B3B69}"/>
              </a:ext>
            </a:extLst>
          </p:cNvPr>
          <p:cNvSpPr txBox="1"/>
          <p:nvPr/>
        </p:nvSpPr>
        <p:spPr>
          <a:xfrm>
            <a:off x="440992" y="4165676"/>
            <a:ext cx="4631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badi" panose="020B0604020104020204" pitchFamily="34" charset="0"/>
              </a:rPr>
              <a:t>In DUSt3R, none of them are needed.</a:t>
            </a:r>
          </a:p>
          <a:p>
            <a:r>
              <a:rPr lang="en-US" altLang="zh-CN" dirty="0">
                <a:latin typeface="Abadi" panose="020B0604020104020204" pitchFamily="34" charset="0"/>
              </a:rPr>
              <a:t>All it needs: </a:t>
            </a:r>
            <a:r>
              <a:rPr lang="en-AU" altLang="zh-CN" b="1" i="0" dirty="0">
                <a:solidFill>
                  <a:srgbClr val="282828"/>
                </a:solidFill>
                <a:effectLst/>
                <a:latin typeface="Abadi" panose="020B0604020104020204" pitchFamily="34" charset="0"/>
              </a:rPr>
              <a:t>arbitrary image collections</a:t>
            </a:r>
            <a:endParaRPr lang="zh-CN" altLang="en-US" dirty="0">
              <a:latin typeface="Abadi" panose="020B0604020104020204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1B9CA8-77DD-4EBE-FAFB-F64306687019}"/>
              </a:ext>
            </a:extLst>
          </p:cNvPr>
          <p:cNvGrpSpPr/>
          <p:nvPr/>
        </p:nvGrpSpPr>
        <p:grpSpPr>
          <a:xfrm>
            <a:off x="5197448" y="710364"/>
            <a:ext cx="6553559" cy="4679784"/>
            <a:chOff x="5359626" y="1045886"/>
            <a:chExt cx="6391381" cy="504582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3DB8BC1-C5B7-3368-4615-74E36635B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59626" y="1045886"/>
              <a:ext cx="6391381" cy="504582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52CC6E-79D0-7587-B18F-5DCDF2ADB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44752" y="1690688"/>
              <a:ext cx="892354" cy="57740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2B715FF-CD8D-20BD-5BE9-CBBD2CE59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68468" y="1551397"/>
              <a:ext cx="892354" cy="577406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7D14FB8-8652-8A72-CA4E-6A289DFA4FA1}"/>
              </a:ext>
            </a:extLst>
          </p:cNvPr>
          <p:cNvSpPr txBox="1"/>
          <p:nvPr/>
        </p:nvSpPr>
        <p:spPr>
          <a:xfrm>
            <a:off x="440992" y="5858987"/>
            <a:ext cx="11310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Abadi" panose="020B0604020104020204" pitchFamily="34" charset="0"/>
              </a:rPr>
              <a:t>Each method has its drawbacks</a:t>
            </a:r>
            <a:r>
              <a:rPr lang="en-US" altLang="zh-CN" dirty="0">
                <a:latin typeface="Abadi" panose="020B0604020104020204" pitchFamily="34" charset="0"/>
              </a:rPr>
              <a:t>, so an </a:t>
            </a:r>
            <a:r>
              <a:rPr lang="en-US" altLang="zh-CN" b="1" dirty="0">
                <a:latin typeface="Abadi" panose="020B0604020104020204" pitchFamily="34" charset="0"/>
              </a:rPr>
              <a:t>optimized method for civil infrastructure </a:t>
            </a:r>
            <a:r>
              <a:rPr lang="en-US" altLang="zh-CN" dirty="0">
                <a:latin typeface="Abadi" panose="020B0604020104020204" pitchFamily="34" charset="0"/>
              </a:rPr>
              <a:t>based on it needs to be proposed.</a:t>
            </a:r>
          </a:p>
          <a:p>
            <a:r>
              <a:rPr lang="en-US" altLang="zh-CN" dirty="0">
                <a:latin typeface="Abadi" panose="020B0604020104020204" pitchFamily="34" charset="0"/>
              </a:rPr>
              <a:t>(Performance, the completeness of 3D model……)</a:t>
            </a:r>
          </a:p>
        </p:txBody>
      </p:sp>
    </p:spTree>
    <p:extLst>
      <p:ext uri="{BB962C8B-B14F-4D97-AF65-F5344CB8AC3E}">
        <p14:creationId xmlns:p14="http://schemas.microsoft.com/office/powerpoint/2010/main" val="2113185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28DDAAF-E0C7-95AC-7D41-A1C51FBD5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02" y="335131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latin typeface="Abadi" panose="020B0604020104020204" pitchFamily="34" charset="0"/>
              </a:rPr>
              <a:t>My Research</a:t>
            </a:r>
            <a:endParaRPr lang="zh-CN" altLang="en-US" sz="3600" b="1" dirty="0">
              <a:latin typeface="Abadi" panose="020B06040201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A1EF58-104D-BE90-5FC1-5A877064E23D}"/>
              </a:ext>
            </a:extLst>
          </p:cNvPr>
          <p:cNvSpPr txBox="1"/>
          <p:nvPr/>
        </p:nvSpPr>
        <p:spPr>
          <a:xfrm>
            <a:off x="728382" y="2261652"/>
            <a:ext cx="10735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Abadi" panose="020B0604020104020204" pitchFamily="34" charset="0"/>
              </a:rPr>
              <a:t>Research on 3D Reconstruction Based on Optimized DUSt3R in Civil Infrastructure</a:t>
            </a:r>
            <a:endParaRPr lang="zh-CN" altLang="en-US" sz="2400" dirty="0">
              <a:solidFill>
                <a:srgbClr val="00B0F0"/>
              </a:solidFill>
              <a:latin typeface="Abadi" panose="020B06040201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C9B57D-E69F-9702-E5E0-1045A79959D0}"/>
              </a:ext>
            </a:extLst>
          </p:cNvPr>
          <p:cNvSpPr txBox="1"/>
          <p:nvPr/>
        </p:nvSpPr>
        <p:spPr>
          <a:xfrm>
            <a:off x="262502" y="1660694"/>
            <a:ext cx="11310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badi" panose="020B0604020104020204" pitchFamily="34" charset="0"/>
              </a:rPr>
              <a:t>Topic</a:t>
            </a:r>
            <a:r>
              <a:rPr lang="zh-CN" altLang="en-US" sz="2400" dirty="0">
                <a:latin typeface="Abadi" panose="020B0604020104020204" pitchFamily="34" charset="0"/>
              </a:rPr>
              <a:t>：</a:t>
            </a:r>
            <a:endParaRPr lang="zh-CN" altLang="en-US" sz="2400" dirty="0">
              <a:solidFill>
                <a:srgbClr val="00B0F0"/>
              </a:solidFill>
              <a:latin typeface="Abadi" panose="020B0604020104020204" pitchFamily="34" charset="0"/>
            </a:endParaRPr>
          </a:p>
        </p:txBody>
      </p:sp>
      <p:pic>
        <p:nvPicPr>
          <p:cNvPr id="1026" name="Picture 2" descr="Mysterious Fake Cellphone Towers">
            <a:extLst>
              <a:ext uri="{FF2B5EF4-FFF2-40B4-BE49-F238E27FC236}">
                <a16:creationId xmlns:a16="http://schemas.microsoft.com/office/drawing/2014/main" id="{D786370E-1B62-2C1B-BDE0-AD517AF51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961" y="3567315"/>
            <a:ext cx="4367106" cy="2757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309257-2507-9280-3362-A976259D6017}"/>
              </a:ext>
            </a:extLst>
          </p:cNvPr>
          <p:cNvSpPr txBox="1"/>
          <p:nvPr/>
        </p:nvSpPr>
        <p:spPr>
          <a:xfrm>
            <a:off x="728382" y="3005771"/>
            <a:ext cx="11310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badi" panose="020B0604020104020204" pitchFamily="34" charset="0"/>
              </a:rPr>
              <a:t>Propose an </a:t>
            </a:r>
            <a:r>
              <a:rPr lang="en-AU" altLang="zh-CN" dirty="0">
                <a:latin typeface="Abadi" panose="020B0604020104020204" pitchFamily="34" charset="0"/>
              </a:rPr>
              <a:t>optimization algorithm based on DUSt3R, then apply it to civil infrastructures.</a:t>
            </a:r>
            <a:endParaRPr lang="zh-CN" altLang="en-US" dirty="0">
              <a:latin typeface="Abadi" panose="020B0604020104020204" pitchFamily="34" charset="0"/>
            </a:endParaRPr>
          </a:p>
        </p:txBody>
      </p:sp>
      <p:pic>
        <p:nvPicPr>
          <p:cNvPr id="1028" name="Picture 4" descr="Matagarup Bridge - Wikipedia">
            <a:extLst>
              <a:ext uri="{FF2B5EF4-FFF2-40B4-BE49-F238E27FC236}">
                <a16:creationId xmlns:a16="http://schemas.microsoft.com/office/drawing/2014/main" id="{5F50CD35-5AE9-3966-B460-E3AA4EA21B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2"/>
          <a:stretch/>
        </p:blipFill>
        <p:spPr bwMode="auto">
          <a:xfrm>
            <a:off x="6410996" y="3567315"/>
            <a:ext cx="4367106" cy="2757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FC3D12-C3B4-EF0E-01D1-24C2D9A28676}"/>
              </a:ext>
            </a:extLst>
          </p:cNvPr>
          <p:cNvSpPr txBox="1"/>
          <p:nvPr/>
        </p:nvSpPr>
        <p:spPr>
          <a:xfrm>
            <a:off x="1076961" y="3587007"/>
            <a:ext cx="190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badi" panose="020B0604020104020204" pitchFamily="34" charset="0"/>
              </a:rPr>
              <a:t>A wireless tower</a:t>
            </a:r>
            <a:endParaRPr lang="zh-CN" altLang="en-US" dirty="0">
              <a:latin typeface="Abadi" panose="020B06040201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10F038-C6A5-38B7-849A-EC741C251EFA}"/>
              </a:ext>
            </a:extLst>
          </p:cNvPr>
          <p:cNvSpPr txBox="1"/>
          <p:nvPr/>
        </p:nvSpPr>
        <p:spPr>
          <a:xfrm>
            <a:off x="6410995" y="3567315"/>
            <a:ext cx="309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Abadi" panose="020B0604020104020204" pitchFamily="34" charset="0"/>
              </a:rPr>
              <a:t>Matagarup</a:t>
            </a:r>
            <a:r>
              <a:rPr lang="en-US" altLang="zh-CN" dirty="0">
                <a:latin typeface="Abadi" panose="020B0604020104020204" pitchFamily="34" charset="0"/>
              </a:rPr>
              <a:t> bridge in Perth</a:t>
            </a:r>
            <a:endParaRPr lang="zh-CN" altLang="en-US" dirty="0">
              <a:latin typeface="Abadi" panose="020B06040201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425898-E168-418D-C985-580A2811811D}"/>
              </a:ext>
            </a:extLst>
          </p:cNvPr>
          <p:cNvSpPr txBox="1"/>
          <p:nvPr/>
        </p:nvSpPr>
        <p:spPr>
          <a:xfrm>
            <a:off x="1803706" y="6351868"/>
            <a:ext cx="8227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badi" panose="020B0604020104020204" pitchFamily="34" charset="0"/>
              </a:rPr>
              <a:t>Application of 3D reconstruction in civil construction based on optimized DUSt3R</a:t>
            </a:r>
            <a:endParaRPr lang="zh-CN" alt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401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77A47-CDC0-9053-E351-81906B189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4000" b="1">
                <a:latin typeface="Abadi" panose="020B0604020104020204" pitchFamily="34" charset="0"/>
              </a:rPr>
              <a:t>Research Plan</a:t>
            </a:r>
          </a:p>
        </p:txBody>
      </p:sp>
      <p:pic>
        <p:nvPicPr>
          <p:cNvPr id="8" name="Picture 7" descr="Rolls of blueprints">
            <a:extLst>
              <a:ext uri="{FF2B5EF4-FFF2-40B4-BE49-F238E27FC236}">
                <a16:creationId xmlns:a16="http://schemas.microsoft.com/office/drawing/2014/main" id="{741505D7-ABB7-007C-CEA7-188931BB0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01" r="-2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FB0A2E-15EC-35EE-FC5A-33CD101D5C49}"/>
              </a:ext>
            </a:extLst>
          </p:cNvPr>
          <p:cNvSpPr txBox="1"/>
          <p:nvPr/>
        </p:nvSpPr>
        <p:spPr>
          <a:xfrm>
            <a:off x="761803" y="2765425"/>
            <a:ext cx="7700554" cy="3613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Abadi" panose="020B0604020104020204" pitchFamily="34" charset="0"/>
              </a:rPr>
              <a:t>Term 1: Proposal (with some preliminary results)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Abadi" panose="020B0604020104020204" pitchFamily="34" charset="0"/>
              </a:rPr>
              <a:t>Term 2: Implementation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Abadi" panose="020B0604020104020204" pitchFamily="34" charset="0"/>
              </a:rPr>
              <a:t>Term 3: Algorithm Optimization (with some new ideas)</a:t>
            </a:r>
          </a:p>
        </p:txBody>
      </p:sp>
    </p:spTree>
    <p:extLst>
      <p:ext uri="{BB962C8B-B14F-4D97-AF65-F5344CB8AC3E}">
        <p14:creationId xmlns:p14="http://schemas.microsoft.com/office/powerpoint/2010/main" val="2114821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77A47-CDC0-9053-E351-81906B189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812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latin typeface="Abadi" panose="020B0604020104020204" pitchFamily="34" charset="0"/>
              </a:rPr>
              <a:t>Research Plan</a:t>
            </a:r>
            <a:endParaRPr lang="zh-CN" altLang="en-US" sz="3600" b="1" dirty="0">
              <a:latin typeface="Abadi" panose="020B06040201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FB0A2E-15EC-35EE-FC5A-33CD101D5C49}"/>
              </a:ext>
            </a:extLst>
          </p:cNvPr>
          <p:cNvSpPr txBox="1"/>
          <p:nvPr/>
        </p:nvSpPr>
        <p:spPr>
          <a:xfrm>
            <a:off x="385812" y="1545277"/>
            <a:ext cx="7429902" cy="587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Abadi" panose="020B0604020104020204" pitchFamily="34" charset="0"/>
              </a:rPr>
              <a:t>Timeline of Term 1</a:t>
            </a:r>
            <a:endParaRPr lang="zh-CN" altLang="en-US" sz="2400" dirty="0">
              <a:latin typeface="Abadi" panose="020B0604020104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DCCDB3B-83BF-0DB1-6CDB-C69817B61B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182406"/>
              </p:ext>
            </p:extLst>
          </p:nvPr>
        </p:nvGraphicFramePr>
        <p:xfrm>
          <a:off x="469430" y="2355740"/>
          <a:ext cx="11311891" cy="2716770"/>
        </p:xfrm>
        <a:graphic>
          <a:graphicData uri="http://schemas.openxmlformats.org/drawingml/2006/table">
            <a:tbl>
              <a:tblPr/>
              <a:tblGrid>
                <a:gridCol w="5370291">
                  <a:extLst>
                    <a:ext uri="{9D8B030D-6E8A-4147-A177-3AD203B41FA5}">
                      <a16:colId xmlns:a16="http://schemas.microsoft.com/office/drawing/2014/main" val="2892900578"/>
                    </a:ext>
                  </a:extLst>
                </a:gridCol>
                <a:gridCol w="1188320">
                  <a:extLst>
                    <a:ext uri="{9D8B030D-6E8A-4147-A177-3AD203B41FA5}">
                      <a16:colId xmlns:a16="http://schemas.microsoft.com/office/drawing/2014/main" val="183383413"/>
                    </a:ext>
                  </a:extLst>
                </a:gridCol>
                <a:gridCol w="1188320">
                  <a:extLst>
                    <a:ext uri="{9D8B030D-6E8A-4147-A177-3AD203B41FA5}">
                      <a16:colId xmlns:a16="http://schemas.microsoft.com/office/drawing/2014/main" val="2201030108"/>
                    </a:ext>
                  </a:extLst>
                </a:gridCol>
                <a:gridCol w="1188320">
                  <a:extLst>
                    <a:ext uri="{9D8B030D-6E8A-4147-A177-3AD203B41FA5}">
                      <a16:colId xmlns:a16="http://schemas.microsoft.com/office/drawing/2014/main" val="1329339637"/>
                    </a:ext>
                  </a:extLst>
                </a:gridCol>
                <a:gridCol w="1188320">
                  <a:extLst>
                    <a:ext uri="{9D8B030D-6E8A-4147-A177-3AD203B41FA5}">
                      <a16:colId xmlns:a16="http://schemas.microsoft.com/office/drawing/2014/main" val="1230484658"/>
                    </a:ext>
                  </a:extLst>
                </a:gridCol>
                <a:gridCol w="1188320">
                  <a:extLst>
                    <a:ext uri="{9D8B030D-6E8A-4147-A177-3AD203B41FA5}">
                      <a16:colId xmlns:a16="http://schemas.microsoft.com/office/drawing/2014/main" val="706353951"/>
                    </a:ext>
                  </a:extLst>
                </a:gridCol>
              </a:tblGrid>
              <a:tr h="38811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AU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Task/Activity</a:t>
                      </a:r>
                      <a:endParaRPr lang="zh-CN" sz="18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sz="18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2024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088412"/>
                  </a:ext>
                </a:extLst>
              </a:tr>
              <a:tr h="38811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Mar</a:t>
                      </a:r>
                      <a:endParaRPr lang="zh-C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Apr</a:t>
                      </a:r>
                      <a:endParaRPr lang="zh-C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May</a:t>
                      </a:r>
                      <a:endParaRPr lang="zh-C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Jun</a:t>
                      </a:r>
                      <a:endParaRPr lang="zh-C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8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Jul</a:t>
                      </a:r>
                      <a:endParaRPr lang="zh-C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889775"/>
                  </a:ext>
                </a:extLst>
              </a:tr>
              <a:tr h="388110"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Literature review and taking notes of core materials</a:t>
                      </a:r>
                      <a:endParaRPr 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92D05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92D05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CAEB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CAEB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596443"/>
                  </a:ext>
                </a:extLst>
              </a:tr>
              <a:tr h="388110"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Research question refine</a:t>
                      </a:r>
                      <a:endParaRPr 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271667"/>
                  </a:ext>
                </a:extLst>
              </a:tr>
              <a:tr h="388110"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Research proposal writing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257660"/>
                  </a:ext>
                </a:extLst>
              </a:tr>
              <a:tr h="388110">
                <a:tc>
                  <a:txBody>
                    <a:bodyPr/>
                    <a:lstStyle/>
                    <a:p>
                      <a:pPr algn="just" fontAlgn="ctr"/>
                      <a:r>
                        <a:rPr 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Preliminary results collation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018273"/>
                  </a:ext>
                </a:extLst>
              </a:tr>
              <a:tr h="388110"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Any risk assessment, ethics, approvals etc.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A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  <a:endParaRPr 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177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9594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FF93C1-AEBC-C9EC-770B-865A256CB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250" y="5167553"/>
            <a:ext cx="4899025" cy="15252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C77A47-CDC0-9053-E351-81906B189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812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b="1">
                <a:latin typeface="Abadi" panose="020B0604020104020204" pitchFamily="34" charset="0"/>
              </a:rPr>
              <a:t>Research Tools</a:t>
            </a:r>
            <a:endParaRPr lang="zh-CN" altLang="en-US" sz="3600" b="1" dirty="0">
              <a:latin typeface="Abadi" panose="020B0604020104020204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A328BDC-B15C-23B8-B86B-4B6AD1435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822" y="1504950"/>
            <a:ext cx="4543425" cy="19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0036A07-9F74-5AA7-9939-567059179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21" y="3653873"/>
            <a:ext cx="5431857" cy="1808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Microsoft Office 2007 &amp; 2016 Full Package at Rs 2700/unit in Kheri | ID:  22223852855">
            <a:extLst>
              <a:ext uri="{FF2B5EF4-FFF2-40B4-BE49-F238E27FC236}">
                <a16:creationId xmlns:a16="http://schemas.microsoft.com/office/drawing/2014/main" id="{7009CBF5-B157-55F8-E4AE-1D22542CF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834" y="969226"/>
            <a:ext cx="3743860" cy="2358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825B3A-8E1D-1003-7FC3-1A12B3F92A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33147" y="3275582"/>
            <a:ext cx="4393132" cy="1832311"/>
          </a:xfrm>
          <a:prstGeom prst="rect">
            <a:avLst/>
          </a:prstGeom>
        </p:spPr>
      </p:pic>
      <p:pic>
        <p:nvPicPr>
          <p:cNvPr id="5126" name="Picture 6" descr="Zotero | Reference management | Literature | Communication, Information,  Media Centre (KIM)">
            <a:extLst>
              <a:ext uri="{FF2B5EF4-FFF2-40B4-BE49-F238E27FC236}">
                <a16:creationId xmlns:a16="http://schemas.microsoft.com/office/drawing/2014/main" id="{5929B6C9-FA6C-9E4F-CBBF-670955700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046" y="2428076"/>
            <a:ext cx="4393131" cy="2196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6013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96DF6-FE3F-AF5C-F694-413A287A1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567" y="3129280"/>
            <a:ext cx="6714699" cy="868393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altLang="zh-CN" sz="6000" kern="1200">
                <a:solidFill>
                  <a:srgbClr val="FFFFFF"/>
                </a:solidFill>
                <a:latin typeface="Abadi" panose="020B0604020104020204" pitchFamily="34" charset="0"/>
              </a:rPr>
              <a:t>Thanks!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2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363</Words>
  <Application>Microsoft Office PowerPoint</Application>
  <PresentationFormat>Widescreen</PresentationFormat>
  <Paragraphs>77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Abadi</vt:lpstr>
      <vt:lpstr>Arial</vt:lpstr>
      <vt:lpstr>Times New Roman</vt:lpstr>
      <vt:lpstr>Office Theme</vt:lpstr>
      <vt:lpstr>Research on 3D Reconstruction Based on Optimized DUSt3R  in Civil Infrastructure</vt:lpstr>
      <vt:lpstr>3D Reconstruction in Civil Infrastructure - Importance</vt:lpstr>
      <vt:lpstr>DUSt3R</vt:lpstr>
      <vt:lpstr>My Research</vt:lpstr>
      <vt:lpstr>Research Plan</vt:lpstr>
      <vt:lpstr>Research Plan</vt:lpstr>
      <vt:lpstr>Research Tools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on 3D Reconstruction Based on DUSt3R  in Civil Infrastructure</dc:title>
  <dc:creator>yx z</dc:creator>
  <cp:lastModifiedBy>yx z</cp:lastModifiedBy>
  <cp:revision>24</cp:revision>
  <dcterms:created xsi:type="dcterms:W3CDTF">2024-03-12T01:32:03Z</dcterms:created>
  <dcterms:modified xsi:type="dcterms:W3CDTF">2024-03-14T11:00:14Z</dcterms:modified>
</cp:coreProperties>
</file>

<file path=docProps/thumbnail.jpeg>
</file>